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95" r:id="rId2"/>
    <p:sldId id="280" r:id="rId3"/>
    <p:sldId id="279" r:id="rId4"/>
    <p:sldId id="278" r:id="rId5"/>
    <p:sldId id="263" r:id="rId6"/>
    <p:sldId id="287" r:id="rId7"/>
    <p:sldId id="265" r:id="rId8"/>
    <p:sldId id="266" r:id="rId9"/>
    <p:sldId id="294" r:id="rId10"/>
    <p:sldId id="288" r:id="rId11"/>
    <p:sldId id="271" r:id="rId12"/>
    <p:sldId id="293" r:id="rId13"/>
    <p:sldId id="281" r:id="rId14"/>
    <p:sldId id="267" r:id="rId15"/>
    <p:sldId id="272" r:id="rId16"/>
    <p:sldId id="282" r:id="rId17"/>
    <p:sldId id="268" r:id="rId18"/>
    <p:sldId id="276" r:id="rId19"/>
    <p:sldId id="283" r:id="rId20"/>
    <p:sldId id="269" r:id="rId21"/>
    <p:sldId id="277" r:id="rId22"/>
    <p:sldId id="292" r:id="rId23"/>
    <p:sldId id="291" r:id="rId24"/>
    <p:sldId id="270" r:id="rId25"/>
    <p:sldId id="275" r:id="rId26"/>
    <p:sldId id="284" r:id="rId27"/>
    <p:sldId id="286" r:id="rId28"/>
    <p:sldId id="285" r:id="rId29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4CF24C"/>
    <a:srgbClr val="000000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64" y="-28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Times New Roman" pitchFamily="16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Times New Roman" pitchFamily="16" charset="0"/>
              <a:buNone/>
              <a:defRPr sz="1200"/>
            </a:lvl1pPr>
          </a:lstStyle>
          <a:p>
            <a:pPr>
              <a:defRPr/>
            </a:pPr>
            <a:fld id="{078B05F6-CDEE-4DA7-B446-A03C01247211}" type="datetimeFigureOut">
              <a:rPr lang="en-US"/>
              <a:pPr>
                <a:defRPr/>
              </a:pPr>
              <a:t>5/7/2014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Times New Roman" pitchFamily="16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Times New Roman" pitchFamily="16" charset="0"/>
              <a:buNone/>
              <a:defRPr sz="1200"/>
            </a:lvl1pPr>
          </a:lstStyle>
          <a:p>
            <a:pPr>
              <a:defRPr/>
            </a:pPr>
            <a:fld id="{1F5F3DA2-83E9-4381-974D-146548777F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61529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6713"/>
            <a:ext cx="11793537" cy="12487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08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xmlns="" val="2256890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16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16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16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16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16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16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1638" cy="41116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56C23-5F5B-4F4F-AB1E-D4E30B31B7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3924296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D092D-6750-402F-ACFB-0BE86FEAF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711641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5812" cy="5991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91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C662D-0DDA-4452-830C-02421AFA7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6052571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3250" cy="14335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8A42F-CEB3-452F-A7CE-F0B6FD1A0E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610263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E6D6A-D672-49D5-95BD-6E9A23EC0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331735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85FC2-8A32-4E9C-A01B-9A5F445E1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8423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19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5425" cy="4519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0C641-F164-4EED-8F25-A160364628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6392193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016AD-AB20-4FCA-B5D7-DC232E9433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002161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677ED-7D05-4DAA-BF89-74FE0C10B1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212865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16D7F-FBA0-4FE5-ADBC-3B5120EB8C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346946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FEB56-C56B-45E4-9281-5EE11B4A71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045901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C86D3-0F3C-465D-A6CD-DB699EB70A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102073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7030A0"/>
            </a:gs>
            <a:gs pos="24001">
              <a:srgbClr val="7030A0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3250" cy="1433512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3250" cy="4519613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4"/>
            <a:r>
              <a:rPr lang="en-GB" altLang="en-US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27250" cy="469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89250" cy="469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7250" cy="469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B31649E-4235-4F7F-8B25-D675EB0362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000000"/>
          </a:solidFill>
          <a:latin typeface="Arial" charset="0"/>
          <a:cs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000000"/>
          </a:solidFill>
          <a:latin typeface="Arial" charset="0"/>
          <a:cs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000000"/>
          </a:solidFill>
          <a:latin typeface="Arial" charset="0"/>
          <a:cs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 b="1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b="1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b="1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 b="1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 b="1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 b="1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 b="1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Chris\Documents\Presentations\STEM%20Problem%20Solving\DSCN0094.wmv" TargetMode="External"/><Relationship Id="rId1" Type="http://schemas.openxmlformats.org/officeDocument/2006/relationships/video" Target="file:///C:\Users\Chris\Documents\Presentations\STEM%20Problem%20Solving\DSCN0094.MOV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Chris\Documents\Presentations\STEM Problem Solving\DSCN0087.jpg"/>
          <p:cNvPicPr>
            <a:picLocks noChangeAspect="1" noChangeArrowheads="1"/>
          </p:cNvPicPr>
          <p:nvPr/>
        </p:nvPicPr>
        <p:blipFill>
          <a:blip r:embed="rId2" cstate="print">
            <a:lum bright="2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1724025" y="2343150"/>
            <a:ext cx="3048000" cy="2400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US" altLang="en-US" sz="4400" b="1" i="0" u="none" strike="noStrike" kern="0" cap="none" spc="23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STEM</a:t>
            </a:r>
            <a:r>
              <a:rPr kumimoji="0" lang="en-US" altLang="en-US" sz="4400" b="1" i="0" u="none" strike="noStrike" kern="0" cap="none" spc="230" normalizeH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Problem Solving</a:t>
            </a:r>
          </a:p>
        </p:txBody>
      </p:sp>
      <p:sp>
        <p:nvSpPr>
          <p:cNvPr id="6" name="Subtitle 1"/>
          <p:cNvSpPr txBox="1">
            <a:spLocks/>
          </p:cNvSpPr>
          <p:nvPr/>
        </p:nvSpPr>
        <p:spPr>
          <a:xfrm>
            <a:off x="161925" y="152401"/>
            <a:ext cx="4953000" cy="89534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ctr" defTabSz="4572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Chris Meyer, York Mills C. I.</a:t>
            </a:r>
          </a:p>
          <a:p>
            <a:pPr marL="342900" marR="0" lvl="0" indent="-342900" algn="ctr" defTabSz="45720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www.meyercreations.com/physics</a:t>
            </a:r>
            <a:endParaRPr kumimoji="0" lang="en-CA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135270" y="3529699"/>
            <a:ext cx="1485966" cy="943006"/>
          </a:xfrm>
          <a:prstGeom prst="rect">
            <a:avLst/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4124"/>
            <a:ext cx="8223250" cy="1113358"/>
          </a:xfrm>
        </p:spPr>
        <p:txBody>
          <a:bodyPr/>
          <a:lstStyle/>
          <a:p>
            <a:r>
              <a:rPr lang="en-US" dirty="0" smtClean="0"/>
              <a:t>Get Started!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Find a group of three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Get your materials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Choose your roles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Adjust your seating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Get started!</a:t>
            </a:r>
            <a:endParaRPr lang="en-CA" dirty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681246" y="2666999"/>
            <a:ext cx="4484283" cy="2634869"/>
          </a:xfrm>
          <a:prstGeom prst="roundRect">
            <a:avLst>
              <a:gd name="adj" fmla="val 42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691969" y="3529699"/>
            <a:ext cx="1485966" cy="943006"/>
          </a:xfrm>
          <a:prstGeom prst="rect">
            <a:avLst/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493667" y="2693529"/>
            <a:ext cx="1011092" cy="963506"/>
          </a:xfrm>
          <a:prstGeom prst="ellipse">
            <a:avLst/>
          </a:prstGeom>
          <a:solidFill>
            <a:srgbClr val="CC99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787887" y="2711617"/>
            <a:ext cx="960242" cy="980388"/>
          </a:xfrm>
          <a:prstGeom prst="ellipse">
            <a:avLst/>
          </a:prstGeom>
          <a:solidFill>
            <a:srgbClr val="FF9999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5701800" y="4370188"/>
            <a:ext cx="960242" cy="980388"/>
          </a:xfrm>
          <a:prstGeom prst="ellipse">
            <a:avLst/>
          </a:prstGeom>
          <a:solidFill>
            <a:schemeClr val="bg1">
              <a:lumMod val="40000"/>
              <a:lumOff val="60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351244" y="2910344"/>
            <a:ext cx="1306733" cy="586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641787" y="2986544"/>
            <a:ext cx="1306733" cy="5848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536714" y="4661037"/>
            <a:ext cx="1306733" cy="5848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124749" y="3545621"/>
            <a:ext cx="1485966" cy="943006"/>
          </a:xfrm>
          <a:prstGeom prst="rect">
            <a:avLst/>
          </a:prstGeom>
          <a:solidFill>
            <a:srgbClr val="99CC00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Table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 rot="19020000">
            <a:off x="6071124" y="3589505"/>
            <a:ext cx="767484" cy="888741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CA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0307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6850" y="31749"/>
            <a:ext cx="6819900" cy="682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030770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745191" y="0"/>
            <a:ext cx="75344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4114800" cy="1189038"/>
          </a:xfrm>
        </p:spPr>
        <p:txBody>
          <a:bodyPr/>
          <a:lstStyle/>
          <a:p>
            <a:pPr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4000" smtClean="0"/>
              <a:t>B: Physics Representation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14800" cy="50292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en-US" sz="2400" dirty="0" smtClean="0"/>
              <a:t>Where appropriate:</a:t>
            </a:r>
          </a:p>
          <a:p>
            <a:pPr>
              <a:buFont typeface="Arial" charset="0"/>
              <a:buChar char="•"/>
            </a:pPr>
            <a:r>
              <a:rPr lang="en-US" altLang="en-US" sz="2400" dirty="0" smtClean="0"/>
              <a:t>Sketch motion diagram, force diagram, etc. </a:t>
            </a:r>
            <a:r>
              <a:rPr lang="en-US" altLang="en-US" sz="2400" dirty="0" smtClean="0">
                <a:solidFill>
                  <a:srgbClr val="C00000"/>
                </a:solidFill>
              </a:rPr>
              <a:t>(more about these in tomorrow’s workshop!)</a:t>
            </a:r>
          </a:p>
          <a:p>
            <a:pPr>
              <a:buFont typeface="Arial" charset="0"/>
              <a:buChar char="•"/>
            </a:pPr>
            <a:r>
              <a:rPr lang="en-US" altLang="en-US" sz="2400" dirty="0" smtClean="0"/>
              <a:t>Label events </a:t>
            </a:r>
          </a:p>
        </p:txBody>
      </p:sp>
      <p:sp>
        <p:nvSpPr>
          <p:cNvPr id="8196" name="Text Box 1"/>
          <p:cNvSpPr txBox="1">
            <a:spLocks noChangeArrowheads="1"/>
          </p:cNvSpPr>
          <p:nvPr/>
        </p:nvSpPr>
        <p:spPr bwMode="auto">
          <a:xfrm>
            <a:off x="4699000" y="228600"/>
            <a:ext cx="4343400" cy="6400800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197" name="AutoShape 3"/>
          <p:cNvSpPr>
            <a:spLocks noChangeArrowheads="1"/>
          </p:cNvSpPr>
          <p:nvPr/>
        </p:nvSpPr>
        <p:spPr bwMode="auto">
          <a:xfrm>
            <a:off x="5270500" y="1600200"/>
            <a:ext cx="3200400" cy="649288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A: Pictorial </a:t>
            </a:r>
          </a:p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Representation</a:t>
            </a:r>
          </a:p>
        </p:txBody>
      </p:sp>
      <p:cxnSp>
        <p:nvCxnSpPr>
          <p:cNvPr id="8198" name="AutoShape 4"/>
          <p:cNvCxnSpPr>
            <a:cxnSpLocks noChangeShapeType="1"/>
            <a:stCxn id="8197" idx="2"/>
            <a:endCxn id="8199" idx="0"/>
          </p:cNvCxnSpPr>
          <p:nvPr/>
        </p:nvCxnSpPr>
        <p:spPr bwMode="auto">
          <a:xfrm>
            <a:off x="6870700" y="2249488"/>
            <a:ext cx="1588" cy="336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8199" name="AutoShape 5"/>
          <p:cNvSpPr>
            <a:spLocks noChangeArrowheads="1"/>
          </p:cNvSpPr>
          <p:nvPr/>
        </p:nvSpPr>
        <p:spPr bwMode="auto">
          <a:xfrm>
            <a:off x="5270500" y="2586038"/>
            <a:ext cx="3200400" cy="685800"/>
          </a:xfrm>
          <a:prstGeom prst="flowChartProcess">
            <a:avLst/>
          </a:prstGeom>
          <a:solidFill>
            <a:srgbClr val="4CF24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B: Physics Rep.</a:t>
            </a:r>
          </a:p>
        </p:txBody>
      </p:sp>
      <p:sp>
        <p:nvSpPr>
          <p:cNvPr id="8200" name="AutoShape 6"/>
          <p:cNvSpPr>
            <a:spLocks noChangeArrowheads="1"/>
          </p:cNvSpPr>
          <p:nvPr/>
        </p:nvSpPr>
        <p:spPr bwMode="auto">
          <a:xfrm>
            <a:off x="5384800" y="3621088"/>
            <a:ext cx="2971800" cy="59055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C: Word Rep.</a:t>
            </a:r>
          </a:p>
        </p:txBody>
      </p:sp>
      <p:sp>
        <p:nvSpPr>
          <p:cNvPr id="8201" name="AutoShape 7"/>
          <p:cNvSpPr>
            <a:spLocks noChangeArrowheads="1"/>
          </p:cNvSpPr>
          <p:nvPr/>
        </p:nvSpPr>
        <p:spPr bwMode="auto">
          <a:xfrm>
            <a:off x="5384800" y="4560888"/>
            <a:ext cx="29718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D: Mathematical Rep.</a:t>
            </a:r>
          </a:p>
        </p:txBody>
      </p:sp>
      <p:sp>
        <p:nvSpPr>
          <p:cNvPr id="8202" name="AutoShape 8"/>
          <p:cNvSpPr>
            <a:spLocks noChangeArrowheads="1"/>
          </p:cNvSpPr>
          <p:nvPr/>
        </p:nvSpPr>
        <p:spPr bwMode="auto">
          <a:xfrm>
            <a:off x="5213350" y="5557838"/>
            <a:ext cx="33147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E: Evaluation</a:t>
            </a:r>
          </a:p>
        </p:txBody>
      </p:sp>
      <p:sp>
        <p:nvSpPr>
          <p:cNvPr id="8203" name="AutoShape 9"/>
          <p:cNvSpPr>
            <a:spLocks noChangeArrowheads="1"/>
          </p:cNvSpPr>
          <p:nvPr/>
        </p:nvSpPr>
        <p:spPr bwMode="auto">
          <a:xfrm>
            <a:off x="5270500" y="565150"/>
            <a:ext cx="3200400" cy="685800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Problem Statement</a:t>
            </a:r>
          </a:p>
        </p:txBody>
      </p:sp>
      <p:cxnSp>
        <p:nvCxnSpPr>
          <p:cNvPr id="8204" name="AutoShape 10"/>
          <p:cNvCxnSpPr>
            <a:cxnSpLocks noChangeShapeType="1"/>
            <a:stCxn id="8203" idx="2"/>
            <a:endCxn id="8197" idx="0"/>
          </p:cNvCxnSpPr>
          <p:nvPr/>
        </p:nvCxnSpPr>
        <p:spPr bwMode="auto">
          <a:xfrm>
            <a:off x="6870700" y="1250950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205" name="AutoShape 11"/>
          <p:cNvCxnSpPr>
            <a:cxnSpLocks noChangeShapeType="1"/>
            <a:stCxn id="8199" idx="2"/>
            <a:endCxn id="8200" idx="0"/>
          </p:cNvCxnSpPr>
          <p:nvPr/>
        </p:nvCxnSpPr>
        <p:spPr bwMode="auto">
          <a:xfrm>
            <a:off x="6870700" y="32718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206" name="AutoShape 12"/>
          <p:cNvCxnSpPr>
            <a:cxnSpLocks noChangeShapeType="1"/>
            <a:stCxn id="8200" idx="2"/>
            <a:endCxn id="8201" idx="0"/>
          </p:cNvCxnSpPr>
          <p:nvPr/>
        </p:nvCxnSpPr>
        <p:spPr bwMode="auto">
          <a:xfrm>
            <a:off x="6870700" y="42116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8207" name="AutoShape 13"/>
          <p:cNvCxnSpPr>
            <a:cxnSpLocks noChangeShapeType="1"/>
            <a:stCxn id="8201" idx="2"/>
            <a:endCxn id="8202" idx="0"/>
          </p:cNvCxnSpPr>
          <p:nvPr/>
        </p:nvCxnSpPr>
        <p:spPr bwMode="auto">
          <a:xfrm>
            <a:off x="6870700" y="5246688"/>
            <a:ext cx="1588" cy="3111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52450"/>
            <a:ext cx="9144000" cy="554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0" y="860884"/>
            <a:ext cx="9159227" cy="5288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4114800" cy="1189038"/>
          </a:xfrm>
        </p:spPr>
        <p:txBody>
          <a:bodyPr/>
          <a:lstStyle/>
          <a:p>
            <a:pPr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mtClean="0"/>
              <a:t>C: Word Rep.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14800" cy="5029200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 typeface="Arial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800" dirty="0" smtClean="0"/>
              <a:t>Explain how the objects move (</a:t>
            </a:r>
            <a:r>
              <a:rPr lang="en-US" altLang="en-US" sz="2800" dirty="0" smtClean="0">
                <a:solidFill>
                  <a:srgbClr val="0070C0"/>
                </a:solidFill>
              </a:rPr>
              <a:t>kinematics</a:t>
            </a:r>
            <a:r>
              <a:rPr lang="en-US" altLang="en-US" sz="2800" dirty="0" smtClean="0"/>
              <a:t>)</a:t>
            </a:r>
          </a:p>
          <a:p>
            <a:pPr marL="341313" indent="-341313">
              <a:lnSpc>
                <a:spcPct val="80000"/>
              </a:lnSpc>
              <a:buFont typeface="Arial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800" dirty="0" smtClean="0"/>
              <a:t>Explain why they move like that (</a:t>
            </a:r>
            <a:r>
              <a:rPr lang="en-US" altLang="en-US" sz="2800" dirty="0" smtClean="0">
                <a:solidFill>
                  <a:srgbClr val="0070C0"/>
                </a:solidFill>
              </a:rPr>
              <a:t>energy</a:t>
            </a:r>
            <a:r>
              <a:rPr lang="en-US" altLang="en-US" sz="2800" dirty="0" smtClean="0"/>
              <a:t>)</a:t>
            </a:r>
          </a:p>
          <a:p>
            <a:pPr marL="341313" indent="-341313">
              <a:lnSpc>
                <a:spcPct val="80000"/>
              </a:lnSpc>
              <a:buFont typeface="Arial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800" dirty="0" smtClean="0"/>
              <a:t>Describe any important assumptions</a:t>
            </a:r>
          </a:p>
          <a:p>
            <a:pPr marL="341313" indent="-341313">
              <a:lnSpc>
                <a:spcPct val="80000"/>
              </a:lnSpc>
              <a:buFont typeface="Arial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800" dirty="0" smtClean="0"/>
              <a:t>Outline the key steps involved in solving the problem</a:t>
            </a:r>
          </a:p>
        </p:txBody>
      </p:sp>
      <p:grpSp>
        <p:nvGrpSpPr>
          <p:cNvPr id="10244" name="Group 15"/>
          <p:cNvGrpSpPr>
            <a:grpSpLocks/>
          </p:cNvGrpSpPr>
          <p:nvPr/>
        </p:nvGrpSpPr>
        <p:grpSpPr bwMode="auto">
          <a:xfrm>
            <a:off x="4800600" y="228600"/>
            <a:ext cx="3886200" cy="6400800"/>
            <a:chOff x="4800600" y="228600"/>
            <a:chExt cx="3886200" cy="6400800"/>
          </a:xfrm>
        </p:grpSpPr>
        <p:sp>
          <p:nvSpPr>
            <p:cNvPr id="10257" name="Text Box 1"/>
            <p:cNvSpPr txBox="1">
              <a:spLocks noChangeArrowheads="1"/>
            </p:cNvSpPr>
            <p:nvPr/>
          </p:nvSpPr>
          <p:spPr bwMode="auto">
            <a:xfrm>
              <a:off x="4800600" y="228600"/>
              <a:ext cx="3886200" cy="6400800"/>
            </a:xfrm>
            <a:prstGeom prst="rect">
              <a:avLst/>
            </a:prstGeom>
            <a:solidFill>
              <a:srgbClr val="FFFFFF"/>
            </a:solidFill>
            <a:ln w="5724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258" name="AutoShape 4"/>
            <p:cNvSpPr>
              <a:spLocks noChangeArrowheads="1"/>
            </p:cNvSpPr>
            <p:nvPr/>
          </p:nvSpPr>
          <p:spPr bwMode="auto">
            <a:xfrm>
              <a:off x="5143500" y="1600200"/>
              <a:ext cx="3200400" cy="649288"/>
            </a:xfrm>
            <a:prstGeom prst="flowChartProcess">
              <a:avLst/>
            </a:prstGeom>
            <a:solidFill>
              <a:srgbClr val="99CC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117360" tIns="72360" rIns="117360" bIns="72360" anchor="ctr"/>
            <a:lstStyle/>
            <a:p>
              <a:pPr algn="ct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altLang="en-US" sz="2200" b="1">
                  <a:solidFill>
                    <a:srgbClr val="000000"/>
                  </a:solidFill>
                </a:rPr>
                <a:t>A: The Picture</a:t>
              </a:r>
            </a:p>
          </p:txBody>
        </p:sp>
        <p:cxnSp>
          <p:nvCxnSpPr>
            <p:cNvPr id="10259" name="AutoShape 5"/>
            <p:cNvCxnSpPr>
              <a:cxnSpLocks noChangeShapeType="1"/>
              <a:stCxn id="10258" idx="2"/>
              <a:endCxn id="10260" idx="0"/>
            </p:cNvCxnSpPr>
            <p:nvPr/>
          </p:nvCxnSpPr>
          <p:spPr bwMode="auto">
            <a:xfrm>
              <a:off x="6743700" y="2249488"/>
              <a:ext cx="1588" cy="3365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10260" name="AutoShape 6"/>
            <p:cNvSpPr>
              <a:spLocks noChangeArrowheads="1"/>
            </p:cNvSpPr>
            <p:nvPr/>
          </p:nvSpPr>
          <p:spPr bwMode="auto">
            <a:xfrm>
              <a:off x="5143500" y="2586038"/>
              <a:ext cx="3200400" cy="685800"/>
            </a:xfrm>
            <a:prstGeom prst="flowChartProcess">
              <a:avLst/>
            </a:prstGeom>
            <a:solidFill>
              <a:srgbClr val="99CC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90000" tIns="45000" rIns="90000" bIns="45000" anchor="ctr"/>
            <a:lstStyle/>
            <a:p>
              <a:pPr algn="ct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altLang="en-US" sz="2200" b="1">
                  <a:solidFill>
                    <a:srgbClr val="000000"/>
                  </a:solidFill>
                </a:rPr>
                <a:t>B: The Question</a:t>
              </a:r>
            </a:p>
          </p:txBody>
        </p:sp>
        <p:sp>
          <p:nvSpPr>
            <p:cNvPr id="10261" name="AutoShape 7"/>
            <p:cNvSpPr>
              <a:spLocks noChangeArrowheads="1"/>
            </p:cNvSpPr>
            <p:nvPr/>
          </p:nvSpPr>
          <p:spPr bwMode="auto">
            <a:xfrm>
              <a:off x="5257800" y="3621088"/>
              <a:ext cx="2971800" cy="590550"/>
            </a:xfrm>
            <a:prstGeom prst="flowChartProcess">
              <a:avLst/>
            </a:prstGeom>
            <a:solidFill>
              <a:srgbClr val="4CF24C"/>
            </a:solidFill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90000" tIns="45000" rIns="90000" bIns="45000" anchor="ctr"/>
            <a:lstStyle/>
            <a:p>
              <a:pPr algn="ct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altLang="en-US" sz="2200" b="1">
                  <a:solidFill>
                    <a:srgbClr val="000000"/>
                  </a:solidFill>
                </a:rPr>
                <a:t>C: The Plan</a:t>
              </a:r>
            </a:p>
          </p:txBody>
        </p:sp>
        <p:sp>
          <p:nvSpPr>
            <p:cNvPr id="10262" name="AutoShape 8"/>
            <p:cNvSpPr>
              <a:spLocks noChangeArrowheads="1"/>
            </p:cNvSpPr>
            <p:nvPr/>
          </p:nvSpPr>
          <p:spPr bwMode="auto">
            <a:xfrm>
              <a:off x="5257800" y="4560888"/>
              <a:ext cx="2971800" cy="685800"/>
            </a:xfrm>
            <a:prstGeom prst="flowChartProcess">
              <a:avLst/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90000" tIns="45000" rIns="90000" bIns="45000" anchor="ctr"/>
            <a:lstStyle/>
            <a:p>
              <a:pPr algn="ct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altLang="en-US" sz="2200" b="1">
                  <a:solidFill>
                    <a:srgbClr val="000000"/>
                  </a:solidFill>
                </a:rPr>
                <a:t>D: The Work</a:t>
              </a:r>
            </a:p>
          </p:txBody>
        </p:sp>
        <p:sp>
          <p:nvSpPr>
            <p:cNvPr id="10263" name="AutoShape 9"/>
            <p:cNvSpPr>
              <a:spLocks noChangeArrowheads="1"/>
            </p:cNvSpPr>
            <p:nvPr/>
          </p:nvSpPr>
          <p:spPr bwMode="auto">
            <a:xfrm>
              <a:off x="5086350" y="5557838"/>
              <a:ext cx="3314700" cy="685800"/>
            </a:xfrm>
            <a:prstGeom prst="flowChartProcess">
              <a:avLst/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90000" tIns="45000" rIns="90000" bIns="45000" anchor="ctr"/>
            <a:lstStyle/>
            <a:p>
              <a:pPr algn="ct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altLang="en-US" sz="2200" b="1">
                  <a:solidFill>
                    <a:srgbClr val="000000"/>
                  </a:solidFill>
                </a:rPr>
                <a:t>E: The Results</a:t>
              </a:r>
            </a:p>
          </p:txBody>
        </p:sp>
        <p:sp>
          <p:nvSpPr>
            <p:cNvPr id="10264" name="AutoShape 10"/>
            <p:cNvSpPr>
              <a:spLocks noChangeArrowheads="1"/>
            </p:cNvSpPr>
            <p:nvPr/>
          </p:nvSpPr>
          <p:spPr bwMode="auto">
            <a:xfrm>
              <a:off x="5143500" y="565150"/>
              <a:ext cx="3200400" cy="685800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90000" tIns="45000" rIns="90000" bIns="45000" anchor="ctr"/>
            <a:lstStyle/>
            <a:p>
              <a:pPr algn="ctr"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altLang="en-US" sz="2200" b="1">
                  <a:solidFill>
                    <a:srgbClr val="000000"/>
                  </a:solidFill>
                </a:rPr>
                <a:t>Problem Statement</a:t>
              </a:r>
            </a:p>
          </p:txBody>
        </p:sp>
        <p:cxnSp>
          <p:nvCxnSpPr>
            <p:cNvPr id="10265" name="AutoShape 11"/>
            <p:cNvCxnSpPr>
              <a:cxnSpLocks noChangeShapeType="1"/>
              <a:stCxn id="10264" idx="2"/>
              <a:endCxn id="10258" idx="0"/>
            </p:cNvCxnSpPr>
            <p:nvPr/>
          </p:nvCxnSpPr>
          <p:spPr bwMode="auto">
            <a:xfrm>
              <a:off x="6743700" y="1250950"/>
              <a:ext cx="1588" cy="3492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6" name="AutoShape 12"/>
            <p:cNvCxnSpPr>
              <a:cxnSpLocks noChangeShapeType="1"/>
              <a:stCxn id="10260" idx="2"/>
              <a:endCxn id="10261" idx="0"/>
            </p:cNvCxnSpPr>
            <p:nvPr/>
          </p:nvCxnSpPr>
          <p:spPr bwMode="auto">
            <a:xfrm>
              <a:off x="6743700" y="3271838"/>
              <a:ext cx="1588" cy="3492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7" name="AutoShape 13"/>
            <p:cNvCxnSpPr>
              <a:cxnSpLocks noChangeShapeType="1"/>
              <a:stCxn id="10261" idx="2"/>
              <a:endCxn id="10262" idx="0"/>
            </p:cNvCxnSpPr>
            <p:nvPr/>
          </p:nvCxnSpPr>
          <p:spPr bwMode="auto">
            <a:xfrm>
              <a:off x="6743700" y="4211638"/>
              <a:ext cx="1588" cy="3492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0268" name="AutoShape 14"/>
            <p:cNvCxnSpPr>
              <a:cxnSpLocks noChangeShapeType="1"/>
              <a:stCxn id="10262" idx="2"/>
              <a:endCxn id="10263" idx="0"/>
            </p:cNvCxnSpPr>
            <p:nvPr/>
          </p:nvCxnSpPr>
          <p:spPr bwMode="auto">
            <a:xfrm>
              <a:off x="6743700" y="5246688"/>
              <a:ext cx="1588" cy="3111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10245" name="Text Box 1"/>
          <p:cNvSpPr txBox="1">
            <a:spLocks noChangeArrowheads="1"/>
          </p:cNvSpPr>
          <p:nvPr/>
        </p:nvSpPr>
        <p:spPr bwMode="auto">
          <a:xfrm>
            <a:off x="4699000" y="228600"/>
            <a:ext cx="4343400" cy="6400800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0246" name="AutoShape 3"/>
          <p:cNvSpPr>
            <a:spLocks noChangeArrowheads="1"/>
          </p:cNvSpPr>
          <p:nvPr/>
        </p:nvSpPr>
        <p:spPr bwMode="auto">
          <a:xfrm>
            <a:off x="5270500" y="1600200"/>
            <a:ext cx="3200400" cy="649288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A: Pictorial </a:t>
            </a:r>
          </a:p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Representation</a:t>
            </a:r>
          </a:p>
        </p:txBody>
      </p:sp>
      <p:cxnSp>
        <p:nvCxnSpPr>
          <p:cNvPr id="10247" name="AutoShape 4"/>
          <p:cNvCxnSpPr>
            <a:cxnSpLocks noChangeShapeType="1"/>
            <a:stCxn id="10246" idx="2"/>
            <a:endCxn id="10248" idx="0"/>
          </p:cNvCxnSpPr>
          <p:nvPr/>
        </p:nvCxnSpPr>
        <p:spPr bwMode="auto">
          <a:xfrm>
            <a:off x="6870700" y="2249488"/>
            <a:ext cx="1588" cy="336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248" name="AutoShape 5"/>
          <p:cNvSpPr>
            <a:spLocks noChangeArrowheads="1"/>
          </p:cNvSpPr>
          <p:nvPr/>
        </p:nvSpPr>
        <p:spPr bwMode="auto">
          <a:xfrm>
            <a:off x="5270500" y="2586038"/>
            <a:ext cx="32004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B: Physics Rep.</a:t>
            </a:r>
          </a:p>
        </p:txBody>
      </p:sp>
      <p:sp>
        <p:nvSpPr>
          <p:cNvPr id="10249" name="AutoShape 6"/>
          <p:cNvSpPr>
            <a:spLocks noChangeArrowheads="1"/>
          </p:cNvSpPr>
          <p:nvPr/>
        </p:nvSpPr>
        <p:spPr bwMode="auto">
          <a:xfrm>
            <a:off x="5384800" y="3621088"/>
            <a:ext cx="2971800" cy="590550"/>
          </a:xfrm>
          <a:prstGeom prst="flowChartProcess">
            <a:avLst/>
          </a:prstGeom>
          <a:solidFill>
            <a:srgbClr val="4CF24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C: Word Rep.</a:t>
            </a:r>
          </a:p>
        </p:txBody>
      </p:sp>
      <p:sp>
        <p:nvSpPr>
          <p:cNvPr id="10250" name="AutoShape 7"/>
          <p:cNvSpPr>
            <a:spLocks noChangeArrowheads="1"/>
          </p:cNvSpPr>
          <p:nvPr/>
        </p:nvSpPr>
        <p:spPr bwMode="auto">
          <a:xfrm>
            <a:off x="5384800" y="4560888"/>
            <a:ext cx="29718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D: Mathematical Rep.</a:t>
            </a:r>
          </a:p>
        </p:txBody>
      </p:sp>
      <p:sp>
        <p:nvSpPr>
          <p:cNvPr id="10251" name="AutoShape 8"/>
          <p:cNvSpPr>
            <a:spLocks noChangeArrowheads="1"/>
          </p:cNvSpPr>
          <p:nvPr/>
        </p:nvSpPr>
        <p:spPr bwMode="auto">
          <a:xfrm>
            <a:off x="5213350" y="5557838"/>
            <a:ext cx="33147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E: Evaluation</a:t>
            </a:r>
          </a:p>
        </p:txBody>
      </p:sp>
      <p:sp>
        <p:nvSpPr>
          <p:cNvPr id="10252" name="AutoShape 9"/>
          <p:cNvSpPr>
            <a:spLocks noChangeArrowheads="1"/>
          </p:cNvSpPr>
          <p:nvPr/>
        </p:nvSpPr>
        <p:spPr bwMode="auto">
          <a:xfrm>
            <a:off x="5270500" y="565150"/>
            <a:ext cx="3200400" cy="685800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Problem Statement</a:t>
            </a:r>
          </a:p>
        </p:txBody>
      </p:sp>
      <p:cxnSp>
        <p:nvCxnSpPr>
          <p:cNvPr id="10253" name="AutoShape 10"/>
          <p:cNvCxnSpPr>
            <a:cxnSpLocks noChangeShapeType="1"/>
            <a:stCxn id="10252" idx="2"/>
            <a:endCxn id="10246" idx="0"/>
          </p:cNvCxnSpPr>
          <p:nvPr/>
        </p:nvCxnSpPr>
        <p:spPr bwMode="auto">
          <a:xfrm>
            <a:off x="6870700" y="1250950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0254" name="AutoShape 11"/>
          <p:cNvCxnSpPr>
            <a:cxnSpLocks noChangeShapeType="1"/>
            <a:stCxn id="10248" idx="2"/>
            <a:endCxn id="10249" idx="0"/>
          </p:cNvCxnSpPr>
          <p:nvPr/>
        </p:nvCxnSpPr>
        <p:spPr bwMode="auto">
          <a:xfrm>
            <a:off x="6870700" y="32718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0255" name="AutoShape 12"/>
          <p:cNvCxnSpPr>
            <a:cxnSpLocks noChangeShapeType="1"/>
            <a:stCxn id="10249" idx="2"/>
            <a:endCxn id="10250" idx="0"/>
          </p:cNvCxnSpPr>
          <p:nvPr/>
        </p:nvCxnSpPr>
        <p:spPr bwMode="auto">
          <a:xfrm>
            <a:off x="6870700" y="42116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0256" name="AutoShape 13"/>
          <p:cNvCxnSpPr>
            <a:cxnSpLocks noChangeShapeType="1"/>
            <a:stCxn id="10250" idx="2"/>
            <a:endCxn id="10251" idx="0"/>
          </p:cNvCxnSpPr>
          <p:nvPr/>
        </p:nvCxnSpPr>
        <p:spPr bwMode="auto">
          <a:xfrm>
            <a:off x="6870700" y="5246688"/>
            <a:ext cx="1588" cy="3111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lum bright="-10000"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0"/>
            <a:ext cx="6972300" cy="6922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/>
        </p:nvSpPr>
        <p:spPr bwMode="auto">
          <a:xfrm>
            <a:off x="1409700" y="2316991"/>
            <a:ext cx="6781800" cy="1588259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1466850" y="3905251"/>
            <a:ext cx="4895850" cy="990600"/>
          </a:xfrm>
          <a:prstGeom prst="roundRect">
            <a:avLst/>
          </a:prstGeom>
          <a:noFill/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1752600" y="5981701"/>
            <a:ext cx="6438900" cy="876300"/>
          </a:xfrm>
          <a:prstGeom prst="roundRect">
            <a:avLst/>
          </a:prstGeom>
          <a:noFill/>
          <a:ln w="76200" cap="flat" cmpd="sng" algn="ctr">
            <a:solidFill>
              <a:srgbClr val="4CF24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340920" y="593637"/>
            <a:ext cx="8540043" cy="578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ctl.iupui.edu/media/7b229645-ef0c-4ad6-8726-9b0193c61f9a/332763955/CTLContent/Events/WinterLectureSeries/Image/cWiemanBG.jpg"/>
          <p:cNvPicPr>
            <a:picLocks noChangeAspect="1" noChangeArrowheads="1"/>
          </p:cNvPicPr>
          <p:nvPr/>
        </p:nvPicPr>
        <p:blipFill>
          <a:blip r:embed="rId2" cstate="print"/>
          <a:srcRect l="8769" r="13760" b="126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3250" cy="893388"/>
          </a:xfrm>
        </p:spPr>
        <p:txBody>
          <a:bodyPr/>
          <a:lstStyle/>
          <a:p>
            <a:r>
              <a:rPr lang="en-US" dirty="0" smtClean="0"/>
              <a:t>STEM Education Goal</a:t>
            </a:r>
            <a:endParaRPr lang="en-US" dirty="0"/>
          </a:p>
        </p:txBody>
      </p:sp>
      <p:sp>
        <p:nvSpPr>
          <p:cNvPr id="7" name="Rounded Rectangular Callout 6"/>
          <p:cNvSpPr/>
          <p:nvPr/>
        </p:nvSpPr>
        <p:spPr bwMode="auto">
          <a:xfrm>
            <a:off x="4303059" y="1210235"/>
            <a:ext cx="4527177" cy="4132730"/>
          </a:xfrm>
          <a:prstGeom prst="wedgeRoundRectCallout">
            <a:avLst>
              <a:gd name="adj1" fmla="val -20437"/>
              <a:gd name="adj2" fmla="val 50443"/>
              <a:gd name="adj3" fmla="val 16667"/>
            </a:avLst>
          </a:prstGeom>
          <a:solidFill>
            <a:srgbClr val="000000">
              <a:alpha val="54118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“to maximize the extent to which the learners develop expertise in the relevant subject, where expertise is defined by </a:t>
            </a:r>
            <a:r>
              <a:rPr lang="en-US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scientists and engineers do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</a:t>
            </a:r>
          </a:p>
          <a:p>
            <a:pPr algn="ctr">
              <a:buNone/>
            </a:pP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Carl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Wieman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>
              <a:buNone/>
            </a:pP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Physics Nobel laureate</a:t>
            </a: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CA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4114800" cy="1189038"/>
          </a:xfrm>
        </p:spPr>
        <p:txBody>
          <a:bodyPr/>
          <a:lstStyle/>
          <a:p>
            <a:pPr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mtClean="0"/>
              <a:t>D: Math Rep.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14800" cy="502920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en-US" altLang="en-US" sz="2600" dirty="0" smtClean="0"/>
              <a:t>Create the specific equations you will use –write them down with a simple statement explaining what you are doing.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en-US" altLang="en-US" sz="2600" dirty="0" smtClean="0"/>
              <a:t>Perform the algebraic work first, whenever practical.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en-US" altLang="en-US" sz="2400" dirty="0" smtClean="0"/>
              <a:t>State the final answer with an uncertainty.</a:t>
            </a:r>
            <a:endParaRPr lang="en-US" altLang="en-US" sz="2600" dirty="0" smtClean="0"/>
          </a:p>
          <a:p>
            <a:pPr>
              <a:lnSpc>
                <a:spcPct val="90000"/>
              </a:lnSpc>
              <a:buFont typeface="Arial" charset="0"/>
              <a:buChar char="•"/>
            </a:pPr>
            <a:endParaRPr lang="en-US" altLang="en-US" sz="2600" dirty="0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Char char="•"/>
            </a:pPr>
            <a:endParaRPr lang="en-US" altLang="en-US" sz="2800" dirty="0" smtClean="0"/>
          </a:p>
        </p:txBody>
      </p:sp>
      <p:sp>
        <p:nvSpPr>
          <p:cNvPr id="12292" name="Text Box 1"/>
          <p:cNvSpPr txBox="1">
            <a:spLocks noChangeArrowheads="1"/>
          </p:cNvSpPr>
          <p:nvPr/>
        </p:nvSpPr>
        <p:spPr bwMode="auto">
          <a:xfrm>
            <a:off x="4699000" y="228600"/>
            <a:ext cx="4343400" cy="6400800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2293" name="AutoShape 3"/>
          <p:cNvSpPr>
            <a:spLocks noChangeArrowheads="1"/>
          </p:cNvSpPr>
          <p:nvPr/>
        </p:nvSpPr>
        <p:spPr bwMode="auto">
          <a:xfrm>
            <a:off x="5270500" y="1600200"/>
            <a:ext cx="3200400" cy="649288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A: Pictorial </a:t>
            </a:r>
          </a:p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Representation</a:t>
            </a:r>
          </a:p>
        </p:txBody>
      </p:sp>
      <p:cxnSp>
        <p:nvCxnSpPr>
          <p:cNvPr id="12294" name="AutoShape 4"/>
          <p:cNvCxnSpPr>
            <a:cxnSpLocks noChangeShapeType="1"/>
            <a:stCxn id="12293" idx="2"/>
            <a:endCxn id="12295" idx="0"/>
          </p:cNvCxnSpPr>
          <p:nvPr/>
        </p:nvCxnSpPr>
        <p:spPr bwMode="auto">
          <a:xfrm>
            <a:off x="6870700" y="2249488"/>
            <a:ext cx="1588" cy="336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2295" name="AutoShape 5"/>
          <p:cNvSpPr>
            <a:spLocks noChangeArrowheads="1"/>
          </p:cNvSpPr>
          <p:nvPr/>
        </p:nvSpPr>
        <p:spPr bwMode="auto">
          <a:xfrm>
            <a:off x="5270500" y="2586038"/>
            <a:ext cx="32004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B: Physics Rep.</a:t>
            </a:r>
          </a:p>
        </p:txBody>
      </p:sp>
      <p:sp>
        <p:nvSpPr>
          <p:cNvPr id="12296" name="AutoShape 6"/>
          <p:cNvSpPr>
            <a:spLocks noChangeArrowheads="1"/>
          </p:cNvSpPr>
          <p:nvPr/>
        </p:nvSpPr>
        <p:spPr bwMode="auto">
          <a:xfrm>
            <a:off x="5384800" y="3621088"/>
            <a:ext cx="2971800" cy="59055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C: Word Rep.</a:t>
            </a:r>
          </a:p>
        </p:txBody>
      </p:sp>
      <p:sp>
        <p:nvSpPr>
          <p:cNvPr id="12297" name="AutoShape 7"/>
          <p:cNvSpPr>
            <a:spLocks noChangeArrowheads="1"/>
          </p:cNvSpPr>
          <p:nvPr/>
        </p:nvSpPr>
        <p:spPr bwMode="auto">
          <a:xfrm>
            <a:off x="5384800" y="4560888"/>
            <a:ext cx="2971800" cy="685800"/>
          </a:xfrm>
          <a:prstGeom prst="flowChartProcess">
            <a:avLst/>
          </a:prstGeom>
          <a:solidFill>
            <a:srgbClr val="4CF24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D: Mathematical Rep.</a:t>
            </a:r>
          </a:p>
        </p:txBody>
      </p:sp>
      <p:sp>
        <p:nvSpPr>
          <p:cNvPr id="12298" name="AutoShape 8"/>
          <p:cNvSpPr>
            <a:spLocks noChangeArrowheads="1"/>
          </p:cNvSpPr>
          <p:nvPr/>
        </p:nvSpPr>
        <p:spPr bwMode="auto">
          <a:xfrm>
            <a:off x="5213350" y="5557838"/>
            <a:ext cx="33147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E: Evaluation</a:t>
            </a:r>
          </a:p>
        </p:txBody>
      </p:sp>
      <p:sp>
        <p:nvSpPr>
          <p:cNvPr id="12299" name="AutoShape 9"/>
          <p:cNvSpPr>
            <a:spLocks noChangeArrowheads="1"/>
          </p:cNvSpPr>
          <p:nvPr/>
        </p:nvSpPr>
        <p:spPr bwMode="auto">
          <a:xfrm>
            <a:off x="5270500" y="565150"/>
            <a:ext cx="3200400" cy="685800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Problem Statement</a:t>
            </a:r>
          </a:p>
        </p:txBody>
      </p:sp>
      <p:cxnSp>
        <p:nvCxnSpPr>
          <p:cNvPr id="12300" name="AutoShape 10"/>
          <p:cNvCxnSpPr>
            <a:cxnSpLocks noChangeShapeType="1"/>
            <a:stCxn id="12299" idx="2"/>
            <a:endCxn id="12293" idx="0"/>
          </p:cNvCxnSpPr>
          <p:nvPr/>
        </p:nvCxnSpPr>
        <p:spPr bwMode="auto">
          <a:xfrm>
            <a:off x="6870700" y="1250950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2301" name="AutoShape 11"/>
          <p:cNvCxnSpPr>
            <a:cxnSpLocks noChangeShapeType="1"/>
            <a:stCxn id="12295" idx="2"/>
            <a:endCxn id="12296" idx="0"/>
          </p:cNvCxnSpPr>
          <p:nvPr/>
        </p:nvCxnSpPr>
        <p:spPr bwMode="auto">
          <a:xfrm>
            <a:off x="6870700" y="32718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2302" name="AutoShape 12"/>
          <p:cNvCxnSpPr>
            <a:cxnSpLocks noChangeShapeType="1"/>
            <a:stCxn id="12296" idx="2"/>
            <a:endCxn id="12297" idx="0"/>
          </p:cNvCxnSpPr>
          <p:nvPr/>
        </p:nvCxnSpPr>
        <p:spPr bwMode="auto">
          <a:xfrm>
            <a:off x="6870700" y="42116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2303" name="AutoShape 13"/>
          <p:cNvCxnSpPr>
            <a:cxnSpLocks noChangeShapeType="1"/>
            <a:stCxn id="12297" idx="2"/>
            <a:endCxn id="12298" idx="0"/>
          </p:cNvCxnSpPr>
          <p:nvPr/>
        </p:nvCxnSpPr>
        <p:spPr bwMode="auto">
          <a:xfrm>
            <a:off x="6870700" y="5246688"/>
            <a:ext cx="1588" cy="3111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9112711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Trust, but Verify</a:t>
            </a:r>
            <a:endParaRPr lang="en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SCN0094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DSCN0094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-14478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4114800" cy="1189038"/>
          </a:xfrm>
        </p:spPr>
        <p:txBody>
          <a:bodyPr/>
          <a:lstStyle/>
          <a:p>
            <a:pPr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mtClean="0"/>
              <a:t>E: Evaluation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14800" cy="5029200"/>
          </a:xfrm>
        </p:spPr>
        <p:txBody>
          <a:bodyPr/>
          <a:lstStyle/>
          <a:p>
            <a:pPr>
              <a:buFont typeface="Arial" charset="0"/>
              <a:buChar char="•"/>
            </a:pPr>
            <a:endParaRPr lang="en-US" altLang="en-US" dirty="0" smtClean="0"/>
          </a:p>
          <a:p>
            <a:pPr>
              <a:buFont typeface="Arial" charset="0"/>
              <a:buChar char="•"/>
            </a:pPr>
            <a:r>
              <a:rPr lang="en-US" altLang="en-US" dirty="0" smtClean="0"/>
              <a:t>Write brief statements explaining why the answer seems reasonable in size, direction and units.</a:t>
            </a:r>
          </a:p>
          <a:p>
            <a:pPr algn="ctr" eaLnBrk="1" hangingPunct="1">
              <a:spcBef>
                <a:spcPct val="0"/>
              </a:spcBef>
              <a:buFont typeface="Arial" charset="0"/>
              <a:buChar char="•"/>
            </a:pPr>
            <a:endParaRPr lang="en-US" altLang="en-US" dirty="0" smtClean="0"/>
          </a:p>
        </p:txBody>
      </p:sp>
      <p:sp>
        <p:nvSpPr>
          <p:cNvPr id="14340" name="Text Box 1"/>
          <p:cNvSpPr txBox="1">
            <a:spLocks noChangeArrowheads="1"/>
          </p:cNvSpPr>
          <p:nvPr/>
        </p:nvSpPr>
        <p:spPr bwMode="auto">
          <a:xfrm>
            <a:off x="4699000" y="228600"/>
            <a:ext cx="4343400" cy="6400800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4341" name="AutoShape 3"/>
          <p:cNvSpPr>
            <a:spLocks noChangeArrowheads="1"/>
          </p:cNvSpPr>
          <p:nvPr/>
        </p:nvSpPr>
        <p:spPr bwMode="auto">
          <a:xfrm>
            <a:off x="5270500" y="1600200"/>
            <a:ext cx="3200400" cy="649288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A: Pictorial </a:t>
            </a:r>
          </a:p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Representation</a:t>
            </a:r>
          </a:p>
        </p:txBody>
      </p:sp>
      <p:cxnSp>
        <p:nvCxnSpPr>
          <p:cNvPr id="14342" name="AutoShape 4"/>
          <p:cNvCxnSpPr>
            <a:cxnSpLocks noChangeShapeType="1"/>
            <a:stCxn id="14341" idx="2"/>
            <a:endCxn id="14343" idx="0"/>
          </p:cNvCxnSpPr>
          <p:nvPr/>
        </p:nvCxnSpPr>
        <p:spPr bwMode="auto">
          <a:xfrm>
            <a:off x="6870700" y="2249488"/>
            <a:ext cx="1588" cy="336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4343" name="AutoShape 5"/>
          <p:cNvSpPr>
            <a:spLocks noChangeArrowheads="1"/>
          </p:cNvSpPr>
          <p:nvPr/>
        </p:nvSpPr>
        <p:spPr bwMode="auto">
          <a:xfrm>
            <a:off x="5270500" y="2586038"/>
            <a:ext cx="32004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B: Physics Rep.</a:t>
            </a:r>
          </a:p>
        </p:txBody>
      </p:sp>
      <p:sp>
        <p:nvSpPr>
          <p:cNvPr id="14344" name="AutoShape 6"/>
          <p:cNvSpPr>
            <a:spLocks noChangeArrowheads="1"/>
          </p:cNvSpPr>
          <p:nvPr/>
        </p:nvSpPr>
        <p:spPr bwMode="auto">
          <a:xfrm>
            <a:off x="5384800" y="3621088"/>
            <a:ext cx="2971800" cy="59055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C: Word Rep.</a:t>
            </a:r>
          </a:p>
        </p:txBody>
      </p:sp>
      <p:sp>
        <p:nvSpPr>
          <p:cNvPr id="14345" name="AutoShape 7"/>
          <p:cNvSpPr>
            <a:spLocks noChangeArrowheads="1"/>
          </p:cNvSpPr>
          <p:nvPr/>
        </p:nvSpPr>
        <p:spPr bwMode="auto">
          <a:xfrm>
            <a:off x="5384800" y="4560888"/>
            <a:ext cx="29718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D: Mathematical Rep.</a:t>
            </a:r>
          </a:p>
        </p:txBody>
      </p:sp>
      <p:sp>
        <p:nvSpPr>
          <p:cNvPr id="14346" name="AutoShape 8"/>
          <p:cNvSpPr>
            <a:spLocks noChangeArrowheads="1"/>
          </p:cNvSpPr>
          <p:nvPr/>
        </p:nvSpPr>
        <p:spPr bwMode="auto">
          <a:xfrm>
            <a:off x="5213350" y="5557838"/>
            <a:ext cx="3314700" cy="685800"/>
          </a:xfrm>
          <a:prstGeom prst="flowChartProcess">
            <a:avLst/>
          </a:prstGeom>
          <a:solidFill>
            <a:srgbClr val="4CF24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E: Evaluation</a:t>
            </a:r>
          </a:p>
        </p:txBody>
      </p:sp>
      <p:sp>
        <p:nvSpPr>
          <p:cNvPr id="14347" name="AutoShape 9"/>
          <p:cNvSpPr>
            <a:spLocks noChangeArrowheads="1"/>
          </p:cNvSpPr>
          <p:nvPr/>
        </p:nvSpPr>
        <p:spPr bwMode="auto">
          <a:xfrm>
            <a:off x="5270500" y="565150"/>
            <a:ext cx="3200400" cy="685800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Problem Statement</a:t>
            </a:r>
          </a:p>
        </p:txBody>
      </p:sp>
      <p:cxnSp>
        <p:nvCxnSpPr>
          <p:cNvPr id="14348" name="AutoShape 10"/>
          <p:cNvCxnSpPr>
            <a:cxnSpLocks noChangeShapeType="1"/>
            <a:stCxn id="14347" idx="2"/>
            <a:endCxn id="14341" idx="0"/>
          </p:cNvCxnSpPr>
          <p:nvPr/>
        </p:nvCxnSpPr>
        <p:spPr bwMode="auto">
          <a:xfrm>
            <a:off x="6870700" y="1250950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349" name="AutoShape 11"/>
          <p:cNvCxnSpPr>
            <a:cxnSpLocks noChangeShapeType="1"/>
            <a:stCxn id="14343" idx="2"/>
            <a:endCxn id="14344" idx="0"/>
          </p:cNvCxnSpPr>
          <p:nvPr/>
        </p:nvCxnSpPr>
        <p:spPr bwMode="auto">
          <a:xfrm>
            <a:off x="6870700" y="32718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350" name="AutoShape 12"/>
          <p:cNvCxnSpPr>
            <a:cxnSpLocks noChangeShapeType="1"/>
            <a:stCxn id="14344" idx="2"/>
            <a:endCxn id="14345" idx="0"/>
          </p:cNvCxnSpPr>
          <p:nvPr/>
        </p:nvCxnSpPr>
        <p:spPr bwMode="auto">
          <a:xfrm>
            <a:off x="6870700" y="42116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4351" name="AutoShape 13"/>
          <p:cNvCxnSpPr>
            <a:cxnSpLocks noChangeShapeType="1"/>
            <a:stCxn id="14345" idx="2"/>
            <a:endCxn id="14346" idx="0"/>
          </p:cNvCxnSpPr>
          <p:nvPr/>
        </p:nvCxnSpPr>
        <p:spPr bwMode="auto">
          <a:xfrm>
            <a:off x="6870700" y="5246688"/>
            <a:ext cx="1588" cy="3111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3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5376" name="Equation" r:id="rId3" imgW="114151" imgH="215619" progId="Equation.3">
              <p:embed/>
            </p:oleObj>
          </a:graphicData>
        </a:graphic>
      </p:graphicFrame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4">
            <a:lum bright="-20000"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33846"/>
            <a:ext cx="15383424" cy="4909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48148E-6 L -0.64792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3250" cy="1023937"/>
          </a:xfrm>
        </p:spPr>
        <p:txBody>
          <a:bodyPr/>
          <a:lstStyle/>
          <a:p>
            <a:r>
              <a:rPr lang="en-US" dirty="0" smtClean="0"/>
              <a:t>Try it out!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3525"/>
            <a:ext cx="8223250" cy="1381125"/>
          </a:xfrm>
        </p:spPr>
        <p:txBody>
          <a:bodyPr/>
          <a:lstStyle/>
          <a:p>
            <a:r>
              <a:rPr lang="en-US" dirty="0" smtClean="0"/>
              <a:t>My complete set of challenges are online: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</a:rPr>
              <a:t>www.meyercreations.com/physics</a:t>
            </a:r>
          </a:p>
          <a:p>
            <a:endParaRPr lang="en-C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 l="6828" t="2519" r="18172" b="271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/>
          <p:cNvSpPr/>
          <p:nvPr/>
        </p:nvSpPr>
        <p:spPr bwMode="auto">
          <a:xfrm>
            <a:off x="4858602" y="354839"/>
            <a:ext cx="1801504" cy="693787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 l="12985" r="14030"/>
          <a:stretch>
            <a:fillRect/>
          </a:stretch>
        </p:blipFill>
        <p:spPr bwMode="auto">
          <a:xfrm>
            <a:off x="0" y="0"/>
            <a:ext cx="9144000" cy="1002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ounded Rectangle 4"/>
          <p:cNvSpPr/>
          <p:nvPr/>
        </p:nvSpPr>
        <p:spPr bwMode="auto">
          <a:xfrm>
            <a:off x="1924334" y="4135256"/>
            <a:ext cx="7014950" cy="2047180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00833E-6 L 0 -0.470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3250" cy="1140919"/>
          </a:xfrm>
        </p:spPr>
        <p:txBody>
          <a:bodyPr/>
          <a:lstStyle/>
          <a:p>
            <a:r>
              <a:rPr lang="en-US" dirty="0" smtClean="0"/>
              <a:t>Expert Problem Solvers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3250" cy="4486701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3300" dirty="0" smtClean="0"/>
              <a:t>Filter out extraneous details</a:t>
            </a:r>
          </a:p>
          <a:p>
            <a:pPr>
              <a:buFont typeface="Arial" pitchFamily="34" charset="0"/>
              <a:buChar char="•"/>
            </a:pPr>
            <a:r>
              <a:rPr lang="en-US" sz="3300" dirty="0" smtClean="0"/>
              <a:t>Focus on deep ideas</a:t>
            </a:r>
          </a:p>
          <a:p>
            <a:pPr>
              <a:buFont typeface="Arial" pitchFamily="34" charset="0"/>
              <a:buChar char="•"/>
            </a:pPr>
            <a:r>
              <a:rPr lang="en-US" sz="3300" dirty="0" smtClean="0"/>
              <a:t>Quickly define or focus problem</a:t>
            </a:r>
          </a:p>
          <a:p>
            <a:pPr>
              <a:buFont typeface="Arial" pitchFamily="34" charset="0"/>
              <a:buChar char="•"/>
            </a:pPr>
            <a:r>
              <a:rPr lang="en-US" sz="3300" dirty="0" smtClean="0"/>
              <a:t>Know when strategies are valid</a:t>
            </a:r>
          </a:p>
          <a:p>
            <a:pPr>
              <a:buFont typeface="Arial" pitchFamily="34" charset="0"/>
              <a:buChar char="•"/>
            </a:pPr>
            <a:r>
              <a:rPr lang="en-US" sz="3300" dirty="0" smtClean="0"/>
              <a:t>Use multiple approaches / viewpoints</a:t>
            </a:r>
          </a:p>
          <a:p>
            <a:pPr>
              <a:buFont typeface="Arial" pitchFamily="34" charset="0"/>
              <a:buChar char="•"/>
            </a:pPr>
            <a:r>
              <a:rPr lang="en-US" sz="3300" dirty="0" smtClean="0"/>
              <a:t>Extremely persistent</a:t>
            </a:r>
          </a:p>
          <a:p>
            <a:pPr>
              <a:buFont typeface="Arial" pitchFamily="34" charset="0"/>
              <a:buChar char="•"/>
            </a:pPr>
            <a:r>
              <a:rPr lang="en-US" sz="3300" dirty="0" smtClean="0"/>
              <a:t>Do this automatically / </a:t>
            </a:r>
            <a:r>
              <a:rPr lang="en-US" sz="3300" dirty="0" err="1" smtClean="0"/>
              <a:t>subconsiously</a:t>
            </a:r>
            <a:endParaRPr lang="en-US" sz="3300" dirty="0" smtClean="0"/>
          </a:p>
          <a:p>
            <a:endParaRPr lang="en-US" sz="3400" dirty="0" smtClean="0"/>
          </a:p>
          <a:p>
            <a:pPr>
              <a:buFont typeface="Arial" pitchFamily="34" charset="0"/>
              <a:buChar char="•"/>
            </a:pPr>
            <a:endParaRPr lang="en-CA" sz="3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8589"/>
            <a:ext cx="8223250" cy="1149796"/>
          </a:xfrm>
        </p:spPr>
        <p:txBody>
          <a:bodyPr/>
          <a:lstStyle/>
          <a:p>
            <a:r>
              <a:rPr lang="en-US" altLang="en-US" dirty="0" smtClean="0"/>
              <a:t>The Physics Challenge</a:t>
            </a:r>
            <a:endParaRPr lang="en-CA" altLang="en-US" dirty="0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3250" cy="5086350"/>
          </a:xfrm>
        </p:spPr>
        <p:txBody>
          <a:bodyPr/>
          <a:lstStyle/>
          <a:p>
            <a:pPr marL="0" indent="0" algn="ctr"/>
            <a:r>
              <a:rPr lang="en-US" altLang="en-US" sz="3400" dirty="0" smtClean="0">
                <a:solidFill>
                  <a:schemeClr val="tx1"/>
                </a:solidFill>
              </a:rPr>
              <a:t>AKA: Cooperative Group Problem Solving</a:t>
            </a:r>
          </a:p>
          <a:p>
            <a:pPr>
              <a:buFont typeface="Times New Roman" pitchFamily="18" charset="0"/>
              <a:buChar char="•"/>
            </a:pPr>
            <a:r>
              <a:rPr lang="en-US" altLang="en-US" sz="3400" dirty="0" smtClean="0"/>
              <a:t>Reads like a story</a:t>
            </a:r>
          </a:p>
          <a:p>
            <a:pPr>
              <a:buFont typeface="Times New Roman" pitchFamily="18" charset="0"/>
              <a:buChar char="•"/>
            </a:pPr>
            <a:r>
              <a:rPr lang="en-US" altLang="en-US" sz="3400" dirty="0" smtClean="0"/>
              <a:t>No precise question</a:t>
            </a:r>
          </a:p>
          <a:p>
            <a:pPr>
              <a:buFont typeface="Times New Roman" pitchFamily="18" charset="0"/>
              <a:buChar char="•"/>
            </a:pPr>
            <a:r>
              <a:rPr lang="en-US" altLang="en-US" sz="3400" dirty="0" smtClean="0"/>
              <a:t>No obvious (remembered) solution</a:t>
            </a:r>
          </a:p>
          <a:p>
            <a:pPr>
              <a:buFont typeface="Times New Roman" pitchFamily="18" charset="0"/>
              <a:buChar char="•"/>
            </a:pPr>
            <a:r>
              <a:rPr lang="en-US" altLang="en-US" sz="3400" dirty="0" smtClean="0"/>
              <a:t>Requires 70 minutes to solve</a:t>
            </a:r>
          </a:p>
          <a:p>
            <a:pPr>
              <a:buFont typeface="Times New Roman" pitchFamily="18" charset="0"/>
              <a:buChar char="•"/>
            </a:pPr>
            <a:r>
              <a:rPr lang="en-US" altLang="en-US" sz="3400" dirty="0" smtClean="0"/>
              <a:t>Requires collaborative work</a:t>
            </a:r>
          </a:p>
          <a:p>
            <a:pPr>
              <a:buFont typeface="Times New Roman" pitchFamily="18" charset="0"/>
              <a:buChar char="•"/>
            </a:pPr>
            <a:r>
              <a:rPr lang="en-US" altLang="en-US" sz="3400" dirty="0" smtClean="0"/>
              <a:t>Final result physically verified</a:t>
            </a:r>
            <a:endParaRPr lang="en-CA" altLang="en-US" sz="34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4343400" y="228600"/>
            <a:ext cx="4343400" cy="6400800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657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 smtClean="0"/>
              <a:t>The Process</a:t>
            </a:r>
          </a:p>
        </p:txBody>
      </p:sp>
      <p:sp>
        <p:nvSpPr>
          <p:cNvPr id="4100" name="AutoShape 3"/>
          <p:cNvSpPr>
            <a:spLocks noChangeArrowheads="1"/>
          </p:cNvSpPr>
          <p:nvPr/>
        </p:nvSpPr>
        <p:spPr bwMode="auto">
          <a:xfrm>
            <a:off x="4914900" y="1600200"/>
            <a:ext cx="3200400" cy="649288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A: Pictorial </a:t>
            </a:r>
          </a:p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Representation</a:t>
            </a:r>
          </a:p>
        </p:txBody>
      </p:sp>
      <p:cxnSp>
        <p:nvCxnSpPr>
          <p:cNvPr id="4101" name="AutoShape 4"/>
          <p:cNvCxnSpPr>
            <a:cxnSpLocks noChangeShapeType="1"/>
            <a:stCxn id="4100" idx="2"/>
            <a:endCxn id="4102" idx="0"/>
          </p:cNvCxnSpPr>
          <p:nvPr/>
        </p:nvCxnSpPr>
        <p:spPr bwMode="auto">
          <a:xfrm>
            <a:off x="6515100" y="2249488"/>
            <a:ext cx="1588" cy="336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102" name="AutoShape 5"/>
          <p:cNvSpPr>
            <a:spLocks noChangeArrowheads="1"/>
          </p:cNvSpPr>
          <p:nvPr/>
        </p:nvSpPr>
        <p:spPr bwMode="auto">
          <a:xfrm>
            <a:off x="4914900" y="2586038"/>
            <a:ext cx="32004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 dirty="0">
                <a:solidFill>
                  <a:srgbClr val="000000"/>
                </a:solidFill>
              </a:rPr>
              <a:t>B: Physics Rep.</a:t>
            </a:r>
          </a:p>
        </p:txBody>
      </p:sp>
      <p:sp>
        <p:nvSpPr>
          <p:cNvPr id="4103" name="AutoShape 6"/>
          <p:cNvSpPr>
            <a:spLocks noChangeArrowheads="1"/>
          </p:cNvSpPr>
          <p:nvPr/>
        </p:nvSpPr>
        <p:spPr bwMode="auto">
          <a:xfrm>
            <a:off x="5029200" y="3621088"/>
            <a:ext cx="2971800" cy="59055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C: Word Rep.</a:t>
            </a:r>
          </a:p>
        </p:txBody>
      </p:sp>
      <p:sp>
        <p:nvSpPr>
          <p:cNvPr id="4104" name="AutoShape 7"/>
          <p:cNvSpPr>
            <a:spLocks noChangeArrowheads="1"/>
          </p:cNvSpPr>
          <p:nvPr/>
        </p:nvSpPr>
        <p:spPr bwMode="auto">
          <a:xfrm>
            <a:off x="5029200" y="4560888"/>
            <a:ext cx="29718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D: Mathematical Rep.</a:t>
            </a:r>
          </a:p>
        </p:txBody>
      </p:sp>
      <p:sp>
        <p:nvSpPr>
          <p:cNvPr id="4105" name="AutoShape 8"/>
          <p:cNvSpPr>
            <a:spLocks noChangeArrowheads="1"/>
          </p:cNvSpPr>
          <p:nvPr/>
        </p:nvSpPr>
        <p:spPr bwMode="auto">
          <a:xfrm>
            <a:off x="4857750" y="5557838"/>
            <a:ext cx="33147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E: Evaluation</a:t>
            </a:r>
          </a:p>
        </p:txBody>
      </p:sp>
      <p:sp>
        <p:nvSpPr>
          <p:cNvPr id="4106" name="AutoShape 9"/>
          <p:cNvSpPr>
            <a:spLocks noChangeArrowheads="1"/>
          </p:cNvSpPr>
          <p:nvPr/>
        </p:nvSpPr>
        <p:spPr bwMode="auto">
          <a:xfrm>
            <a:off x="4914900" y="565150"/>
            <a:ext cx="3200400" cy="685800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Problem Statement</a:t>
            </a:r>
          </a:p>
        </p:txBody>
      </p:sp>
      <p:cxnSp>
        <p:nvCxnSpPr>
          <p:cNvPr id="4107" name="AutoShape 10"/>
          <p:cNvCxnSpPr>
            <a:cxnSpLocks noChangeShapeType="1"/>
            <a:stCxn id="4106" idx="2"/>
            <a:endCxn id="4100" idx="0"/>
          </p:cNvCxnSpPr>
          <p:nvPr/>
        </p:nvCxnSpPr>
        <p:spPr bwMode="auto">
          <a:xfrm>
            <a:off x="6515100" y="1250950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108" name="AutoShape 11"/>
          <p:cNvCxnSpPr>
            <a:cxnSpLocks noChangeShapeType="1"/>
            <a:stCxn id="4102" idx="2"/>
            <a:endCxn id="4103" idx="0"/>
          </p:cNvCxnSpPr>
          <p:nvPr/>
        </p:nvCxnSpPr>
        <p:spPr bwMode="auto">
          <a:xfrm>
            <a:off x="6515100" y="32718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109" name="AutoShape 12"/>
          <p:cNvCxnSpPr>
            <a:cxnSpLocks noChangeShapeType="1"/>
            <a:stCxn id="4103" idx="2"/>
            <a:endCxn id="4104" idx="0"/>
          </p:cNvCxnSpPr>
          <p:nvPr/>
        </p:nvCxnSpPr>
        <p:spPr bwMode="auto">
          <a:xfrm>
            <a:off x="6515100" y="42116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4110" name="AutoShape 13"/>
          <p:cNvCxnSpPr>
            <a:cxnSpLocks noChangeShapeType="1"/>
            <a:stCxn id="4104" idx="2"/>
            <a:endCxn id="4105" idx="0"/>
          </p:cNvCxnSpPr>
          <p:nvPr/>
        </p:nvCxnSpPr>
        <p:spPr bwMode="auto">
          <a:xfrm>
            <a:off x="6515100" y="5246688"/>
            <a:ext cx="1588" cy="3111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58066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Group Roles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6729" y="1499126"/>
            <a:ext cx="4940490" cy="5120037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70C0"/>
                </a:solidFill>
              </a:rPr>
              <a:t>Manager: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Organizes / directs group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0070C0"/>
                </a:solidFill>
              </a:rPr>
              <a:t>Recorder: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Official write-up / whiteboard 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0070C0"/>
                </a:solidFill>
              </a:rPr>
              <a:t>Speaker: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Speaks! / quality control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0238" y="1446740"/>
            <a:ext cx="3228975" cy="402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7828" name="Picture 4" descr="http://2.bp.blogspot.com/_I8HGG8TCxIk/SaMvyGvQkJI/AAAAAAAABYc/BdY1kkIsMUI/s1600/cmdicta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4200" y="1832502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 descr="http://www.toonpool.com/user/3447/files/talking_his_way_out_of_it_409205.jpg"/>
          <p:cNvPicPr>
            <a:picLocks noChangeAspect="1" noChangeArrowheads="1"/>
          </p:cNvPicPr>
          <p:nvPr/>
        </p:nvPicPr>
        <p:blipFill>
          <a:blip r:embed="rId4" cstate="print"/>
          <a:srcRect l="11392" r="14241"/>
          <a:stretch>
            <a:fillRect/>
          </a:stretch>
        </p:blipFill>
        <p:spPr bwMode="auto">
          <a:xfrm>
            <a:off x="5726113" y="1713440"/>
            <a:ext cx="3243262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818094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 smtClean="0"/>
              <a:t>Bungee Jump!</a:t>
            </a:r>
          </a:p>
        </p:txBody>
      </p:sp>
      <p:pic>
        <p:nvPicPr>
          <p:cNvPr id="21505" name="Picture 1" descr="DSCN00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5036" y="1568824"/>
            <a:ext cx="3442446" cy="506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21506" name="Picture 2" descr="DSCN007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4588" y="94505"/>
            <a:ext cx="2545975" cy="662256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4114800" cy="1189038"/>
          </a:xfrm>
        </p:spPr>
        <p:txBody>
          <a:bodyPr/>
          <a:lstStyle/>
          <a:p>
            <a:pPr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600" smtClean="0"/>
              <a:t>A: Pictorial Rep.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14800" cy="5029200"/>
          </a:xfrm>
        </p:spPr>
        <p:txBody>
          <a:bodyPr/>
          <a:lstStyle/>
          <a:p>
            <a:pPr marL="341313" indent="-341313" eaLnBrk="1" hangingPunct="1">
              <a:spcBef>
                <a:spcPct val="0"/>
              </a:spcBef>
              <a:buFont typeface="Times New Roman" pitchFamily="18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300" dirty="0" smtClean="0"/>
              <a:t>Draw a clear diagram showing what’s happening</a:t>
            </a:r>
          </a:p>
          <a:p>
            <a:pPr marL="341313" indent="-341313" eaLnBrk="1" hangingPunct="1">
              <a:spcBef>
                <a:spcPct val="0"/>
              </a:spcBef>
              <a:buFont typeface="Times New Roman" pitchFamily="18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300" dirty="0" smtClean="0"/>
              <a:t>Record measurements with uncertainty</a:t>
            </a:r>
          </a:p>
          <a:p>
            <a:pPr marL="341313" indent="-341313" eaLnBrk="1" hangingPunct="1">
              <a:spcBef>
                <a:spcPct val="0"/>
              </a:spcBef>
              <a:buFont typeface="Times New Roman" pitchFamily="18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300" dirty="0" smtClean="0"/>
              <a:t>Label information &amp; unknowns</a:t>
            </a:r>
          </a:p>
          <a:p>
            <a:pPr marL="341313" indent="-341313" eaLnBrk="1" hangingPunct="1">
              <a:spcBef>
                <a:spcPct val="0"/>
              </a:spcBef>
              <a:buFont typeface="Times New Roman" pitchFamily="18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300" dirty="0" smtClean="0"/>
              <a:t>Make conversions</a:t>
            </a:r>
          </a:p>
          <a:p>
            <a:pPr marL="341313" indent="-341313" eaLnBrk="1" hangingPunct="1">
              <a:spcBef>
                <a:spcPct val="0"/>
              </a:spcBef>
              <a:buFont typeface="Times New Roman" pitchFamily="18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300" dirty="0" smtClean="0"/>
              <a:t>Indicate coordinate system and sign convention</a:t>
            </a:r>
          </a:p>
          <a:p>
            <a:pPr marL="341313" indent="-341313" eaLnBrk="1" hangingPunct="1">
              <a:spcBef>
                <a:spcPct val="0"/>
              </a:spcBef>
              <a:buFont typeface="Times New Roman" pitchFamily="18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300" dirty="0" smtClean="0"/>
              <a:t>Describe events</a:t>
            </a:r>
          </a:p>
          <a:p>
            <a:pPr marL="341313" indent="-341313" eaLnBrk="1" hangingPunct="1">
              <a:spcBef>
                <a:spcPct val="0"/>
              </a:spcBef>
              <a:buFont typeface="Times New Roman" pitchFamily="18" charset="0"/>
              <a:buChar char="•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300" dirty="0" smtClean="0"/>
              <a:t>Create </a:t>
            </a:r>
            <a:r>
              <a:rPr lang="en-US" altLang="en-US" sz="2300" u="sng" dirty="0" smtClean="0"/>
              <a:t>physics</a:t>
            </a:r>
            <a:r>
              <a:rPr lang="en-US" altLang="en-US" sz="2300" dirty="0" smtClean="0"/>
              <a:t> question</a:t>
            </a:r>
          </a:p>
        </p:txBody>
      </p:sp>
      <p:sp>
        <p:nvSpPr>
          <p:cNvPr id="6148" name="Text Box 1"/>
          <p:cNvSpPr txBox="1">
            <a:spLocks noChangeArrowheads="1"/>
          </p:cNvSpPr>
          <p:nvPr/>
        </p:nvSpPr>
        <p:spPr bwMode="auto">
          <a:xfrm>
            <a:off x="4699000" y="228600"/>
            <a:ext cx="4343400" cy="6400800"/>
          </a:xfrm>
          <a:prstGeom prst="rect">
            <a:avLst/>
          </a:prstGeom>
          <a:solidFill>
            <a:srgbClr val="FFFFFF"/>
          </a:solidFill>
          <a:ln w="5724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149" name="AutoShape 3"/>
          <p:cNvSpPr>
            <a:spLocks noChangeArrowheads="1"/>
          </p:cNvSpPr>
          <p:nvPr/>
        </p:nvSpPr>
        <p:spPr bwMode="auto">
          <a:xfrm>
            <a:off x="5270500" y="1600200"/>
            <a:ext cx="3200400" cy="649288"/>
          </a:xfrm>
          <a:prstGeom prst="flowChartProcess">
            <a:avLst/>
          </a:prstGeom>
          <a:solidFill>
            <a:srgbClr val="4CF24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A: Pictorial </a:t>
            </a:r>
          </a:p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Representation</a:t>
            </a:r>
          </a:p>
        </p:txBody>
      </p:sp>
      <p:cxnSp>
        <p:nvCxnSpPr>
          <p:cNvPr id="6150" name="AutoShape 4"/>
          <p:cNvCxnSpPr>
            <a:cxnSpLocks noChangeShapeType="1"/>
            <a:stCxn id="6149" idx="2"/>
            <a:endCxn id="6151" idx="0"/>
          </p:cNvCxnSpPr>
          <p:nvPr/>
        </p:nvCxnSpPr>
        <p:spPr bwMode="auto">
          <a:xfrm>
            <a:off x="6870700" y="2249488"/>
            <a:ext cx="1588" cy="3365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151" name="AutoShape 5"/>
          <p:cNvSpPr>
            <a:spLocks noChangeArrowheads="1"/>
          </p:cNvSpPr>
          <p:nvPr/>
        </p:nvSpPr>
        <p:spPr bwMode="auto">
          <a:xfrm>
            <a:off x="5270500" y="2586038"/>
            <a:ext cx="32004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B: Physics Rep.</a:t>
            </a:r>
          </a:p>
        </p:txBody>
      </p:sp>
      <p:sp>
        <p:nvSpPr>
          <p:cNvPr id="6152" name="AutoShape 6"/>
          <p:cNvSpPr>
            <a:spLocks noChangeArrowheads="1"/>
          </p:cNvSpPr>
          <p:nvPr/>
        </p:nvSpPr>
        <p:spPr bwMode="auto">
          <a:xfrm>
            <a:off x="5384800" y="3621088"/>
            <a:ext cx="2971800" cy="59055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C: Word Rep.</a:t>
            </a:r>
          </a:p>
        </p:txBody>
      </p:sp>
      <p:sp>
        <p:nvSpPr>
          <p:cNvPr id="6153" name="AutoShape 7"/>
          <p:cNvSpPr>
            <a:spLocks noChangeArrowheads="1"/>
          </p:cNvSpPr>
          <p:nvPr/>
        </p:nvSpPr>
        <p:spPr bwMode="auto">
          <a:xfrm>
            <a:off x="5384800" y="4560888"/>
            <a:ext cx="29718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D: Mathematical Rep.</a:t>
            </a:r>
          </a:p>
        </p:txBody>
      </p:sp>
      <p:sp>
        <p:nvSpPr>
          <p:cNvPr id="6154" name="AutoShape 8"/>
          <p:cNvSpPr>
            <a:spLocks noChangeArrowheads="1"/>
          </p:cNvSpPr>
          <p:nvPr/>
        </p:nvSpPr>
        <p:spPr bwMode="auto">
          <a:xfrm>
            <a:off x="5213350" y="5557838"/>
            <a:ext cx="3314700" cy="685800"/>
          </a:xfrm>
          <a:prstGeom prst="flowChartProcess">
            <a:avLst/>
          </a:prstGeom>
          <a:solidFill>
            <a:srgbClr val="99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E: Evaluation</a:t>
            </a:r>
          </a:p>
        </p:txBody>
      </p:sp>
      <p:sp>
        <p:nvSpPr>
          <p:cNvPr id="6155" name="AutoShape 9"/>
          <p:cNvSpPr>
            <a:spLocks noChangeArrowheads="1"/>
          </p:cNvSpPr>
          <p:nvPr/>
        </p:nvSpPr>
        <p:spPr bwMode="auto">
          <a:xfrm>
            <a:off x="5270500" y="565150"/>
            <a:ext cx="3200400" cy="685800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90000" tIns="45000" rIns="90000" bIns="45000" anchor="ctr"/>
          <a:lstStyle/>
          <a:p>
            <a: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200" b="1">
                <a:solidFill>
                  <a:srgbClr val="000000"/>
                </a:solidFill>
              </a:rPr>
              <a:t>Problem Statement</a:t>
            </a:r>
          </a:p>
        </p:txBody>
      </p:sp>
      <p:cxnSp>
        <p:nvCxnSpPr>
          <p:cNvPr id="6156" name="AutoShape 10"/>
          <p:cNvCxnSpPr>
            <a:cxnSpLocks noChangeShapeType="1"/>
            <a:stCxn id="6155" idx="2"/>
            <a:endCxn id="6149" idx="0"/>
          </p:cNvCxnSpPr>
          <p:nvPr/>
        </p:nvCxnSpPr>
        <p:spPr bwMode="auto">
          <a:xfrm>
            <a:off x="6870700" y="1250950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157" name="AutoShape 11"/>
          <p:cNvCxnSpPr>
            <a:cxnSpLocks noChangeShapeType="1"/>
            <a:stCxn id="6151" idx="2"/>
            <a:endCxn id="6152" idx="0"/>
          </p:cNvCxnSpPr>
          <p:nvPr/>
        </p:nvCxnSpPr>
        <p:spPr bwMode="auto">
          <a:xfrm>
            <a:off x="6870700" y="32718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158" name="AutoShape 12"/>
          <p:cNvCxnSpPr>
            <a:cxnSpLocks noChangeShapeType="1"/>
            <a:stCxn id="6152" idx="2"/>
            <a:endCxn id="6153" idx="0"/>
          </p:cNvCxnSpPr>
          <p:nvPr/>
        </p:nvCxnSpPr>
        <p:spPr bwMode="auto">
          <a:xfrm>
            <a:off x="6870700" y="4211638"/>
            <a:ext cx="1588" cy="349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159" name="AutoShape 13"/>
          <p:cNvCxnSpPr>
            <a:cxnSpLocks noChangeShapeType="1"/>
            <a:stCxn id="6153" idx="2"/>
            <a:endCxn id="6154" idx="0"/>
          </p:cNvCxnSpPr>
          <p:nvPr/>
        </p:nvCxnSpPr>
        <p:spPr bwMode="auto">
          <a:xfrm>
            <a:off x="6870700" y="5246688"/>
            <a:ext cx="1588" cy="3111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92" t="17968" r="17969" b="30990"/>
          <a:stretch/>
        </p:blipFill>
        <p:spPr bwMode="auto">
          <a:xfrm>
            <a:off x="-1" y="685800"/>
            <a:ext cx="9144002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 bwMode="auto">
          <a:xfrm>
            <a:off x="323850" y="2305050"/>
            <a:ext cx="8610600" cy="714375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215875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</TotalTime>
  <Words>510</Words>
  <Application>Microsoft Office PowerPoint</Application>
  <PresentationFormat>On-screen Show (4:3)</PresentationFormat>
  <Paragraphs>123</Paragraphs>
  <Slides>28</Slides>
  <Notes>7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Equation</vt:lpstr>
      <vt:lpstr>Slide 1</vt:lpstr>
      <vt:lpstr>STEM Education Goal</vt:lpstr>
      <vt:lpstr>Expert Problem Solvers</vt:lpstr>
      <vt:lpstr>The Physics Challenge</vt:lpstr>
      <vt:lpstr>The Process</vt:lpstr>
      <vt:lpstr>Group Roles</vt:lpstr>
      <vt:lpstr>Bungee Jump!</vt:lpstr>
      <vt:lpstr>A: Pictorial Rep.</vt:lpstr>
      <vt:lpstr>Slide 9</vt:lpstr>
      <vt:lpstr>Get Started!</vt:lpstr>
      <vt:lpstr>Slide 11</vt:lpstr>
      <vt:lpstr>Slide 12</vt:lpstr>
      <vt:lpstr>Slide 13</vt:lpstr>
      <vt:lpstr>B: Physics Representation</vt:lpstr>
      <vt:lpstr>Slide 15</vt:lpstr>
      <vt:lpstr>Slide 16</vt:lpstr>
      <vt:lpstr>C: Word Rep.</vt:lpstr>
      <vt:lpstr>Slide 18</vt:lpstr>
      <vt:lpstr>Slide 19</vt:lpstr>
      <vt:lpstr>D: Math Rep.</vt:lpstr>
      <vt:lpstr>Slide 21</vt:lpstr>
      <vt:lpstr>Trust, but Verify</vt:lpstr>
      <vt:lpstr>Slide 23</vt:lpstr>
      <vt:lpstr>E: Evaluation</vt:lpstr>
      <vt:lpstr>Slide 25</vt:lpstr>
      <vt:lpstr>Try it out!</vt:lpstr>
      <vt:lpstr>Slide 27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Experiments with PER</dc:title>
  <dc:creator>User</dc:creator>
  <cp:lastModifiedBy>Chris Meyer</cp:lastModifiedBy>
  <cp:revision>128</cp:revision>
  <cp:lastPrinted>1601-01-01T00:00:00Z</cp:lastPrinted>
  <dcterms:created xsi:type="dcterms:W3CDTF">2010-03-03T16:21:21Z</dcterms:created>
  <dcterms:modified xsi:type="dcterms:W3CDTF">2014-05-08T01:52:41Z</dcterms:modified>
</cp:coreProperties>
</file>